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7559675" cy="1069181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34" autoAdjust="0"/>
    <p:restoredTop sz="94751"/>
  </p:normalViewPr>
  <p:slideViewPr>
    <p:cSldViewPr snapToGrid="0" snapToObjects="1">
      <p:cViewPr>
        <p:scale>
          <a:sx n="150" d="100"/>
          <a:sy n="150" d="100"/>
        </p:scale>
        <p:origin x="802" y="-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CDAEB-BE06-0542-9BBC-22C38A63FB4A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696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D32C4-1055-D04B-B2C9-6309E96432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08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32C4-1055-D04B-B2C9-6309E96432A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663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37E6-02CF-4349-B5D1-638D5FBC96C8}" type="datetimeFigureOut">
              <a:rPr lang="it-IT" smtClean="0"/>
              <a:t>06/10/2018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22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21873" y="450591"/>
            <a:ext cx="3111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tham" charset="0"/>
                <a:ea typeface="Gotham" charset="0"/>
                <a:cs typeface="Gotham" charset="0"/>
              </a:rPr>
              <a:t>GRAND SOLEIL 40 Paperini   </a:t>
            </a:r>
            <a:endParaRPr lang="it-IT" sz="1600" b="1" dirty="0">
              <a:solidFill>
                <a:schemeClr val="tx1">
                  <a:lumMod val="50000"/>
                  <a:lumOff val="50000"/>
                </a:schemeClr>
              </a:solidFill>
              <a:latin typeface="Gotham" charset="0"/>
              <a:ea typeface="Gotham" charset="0"/>
              <a:cs typeface="Gotham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368050" y="838572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CANTIERE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68050" y="1013071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ANNO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74845" y="118667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DESIGN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368050" y="1371344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LUNGHEZZA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68050" y="154672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LARGHEZZA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68050" y="172386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PESCAGGIO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368050" y="1897398"/>
            <a:ext cx="1088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DISLOCAMENTO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368050" y="207969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SUP. VELICA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368050" y="2254748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BANDIERA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368050" y="2432091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VISIBILE 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368050" y="2607047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PREZZO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21874" y="3067195"/>
            <a:ext cx="14869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MOTORIZZAZIONE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21874" y="3523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Potenza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21874" y="3730313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Ore lavoro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21874" y="395110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Trasmissione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21874" y="4155774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Elica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755382" y="3311201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Cabine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755382" y="3522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Posti letto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758743" y="3739838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Bagni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758743" y="3951107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Calavela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758743" y="4155774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Cabina marinaio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59349" y="4720730"/>
            <a:ext cx="267308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Interni in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mogano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ciliegiato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inette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trasformabile con tavolo da pranzo 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dx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Cucina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murata a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sx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 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Cucina a gas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Techimpex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2 fuochi +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forno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Doppio lavello i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nox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con acqua dolce e di mare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Frigo elettrico a 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Predisposizione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impianto riscaldamento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Predisposizione per dissalatore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671466" y="4728425"/>
            <a:ext cx="2844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TV LCD in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quadrato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 Serbatoi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acqua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da 370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litri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Boiler elettrico e con scambiatore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 WC (1 elettrici e con doccia separata)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Stereo Sony con 4 diffusori acustici (di cui 2 in pozzetto)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Serbatoio gasolio Inox da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180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litri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222867" y="6025751"/>
            <a:ext cx="282249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Bussola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Plastimo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Olympic 135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Windex</a:t>
            </a:r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Contamiglia e log Raymarine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Tridata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ST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60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GPS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Plotter/Radar Raymarine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 90W </a:t>
            </a:r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     in carteggio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Pilota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automatico Raymarine ST 6001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+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VHF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Icom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in carteggio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671467" y="6025751"/>
            <a:ext cx="27653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Antenna radar Raymarine (da rimontare) su albero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3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Batterie 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Cavo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 banchina</a:t>
            </a: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222867" y="7299969"/>
            <a:ext cx="2585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Ancora Delta da 20 Kg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Salpa ancora elettrico da 100W con comando a prua ripetuto in pozzetto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75 metri di catena (con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falsamaglia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) 10 mm.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cime di ormeggio e 6 parabordi F3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Razzi e anulare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671466" y="7299969"/>
            <a:ext cx="2647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Zattera da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10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pax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Sedute ripiegabili in teak a poppa su pulpito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Supporto fuoribordo a poppa su pulpito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Doccia calda in pozzetto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Plancetta bagno a poppa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Scaletta bagno a poppa</a:t>
            </a:r>
          </a:p>
          <a:p>
            <a:pPr marL="171450" indent="-171450">
              <a:buFont typeface="Arial" charset="0"/>
              <a:buChar char="•"/>
            </a:pP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222867" y="8582469"/>
            <a:ext cx="258564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Sedute pozzetto e poppa rivestite in teak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operta con antisdrucciolo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Rollafiocco</a:t>
            </a:r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Sartiame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spiroidale (rinnovato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dic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2017) 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6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Winches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Harken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maggiorati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Albero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Sparcraft a due ordini di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crocette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Boma Sparcraft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Vang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rigido </a:t>
            </a:r>
            <a:r>
              <a:rPr lang="it-IT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Bamar</a:t>
            </a:r>
            <a:endParaRPr lang="it-IT" sz="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Bompresso 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inox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Carena a zero 2015</a:t>
            </a: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671467" y="8575242"/>
            <a:ext cx="28906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" b="1" smtClean="0">
                <a:latin typeface="Gotham Book" charset="0"/>
                <a:ea typeface="Gotham Book" charset="0"/>
                <a:cs typeface="Gotham Book" charset="0"/>
              </a:rPr>
              <a:t>VELE </a:t>
            </a:r>
            <a:r>
              <a:rPr lang="it-IT" sz="700" b="1" dirty="0">
                <a:latin typeface="Gotham Book" charset="0"/>
                <a:ea typeface="Gotham Book" charset="0"/>
                <a:cs typeface="Gotham Book" charset="0"/>
              </a:rPr>
              <a:t>:</a:t>
            </a:r>
          </a:p>
          <a:p>
            <a:pPr marL="171450" indent="-171450">
              <a:buFont typeface="Arial" charset="0"/>
              <a:buChar char="•"/>
            </a:pP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Randa full </a:t>
            </a:r>
            <a:r>
              <a:rPr lang="it-IT" sz="800" b="1" dirty="0" err="1">
                <a:latin typeface="Gotham Book" charset="0"/>
                <a:ea typeface="Gotham Book" charset="0"/>
                <a:cs typeface="Gotham Book" charset="0"/>
              </a:rPr>
              <a:t>batten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 in </a:t>
            </a:r>
            <a:r>
              <a:rPr lang="it-IT" sz="800" b="1" dirty="0" err="1">
                <a:latin typeface="Gotham Book" charset="0"/>
                <a:ea typeface="Gotham Book" charset="0"/>
                <a:cs typeface="Gotham Book" charset="0"/>
              </a:rPr>
              <a:t>pentex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 Murphy&amp;Nye anno 2014/2015 </a:t>
            </a:r>
            <a:endParaRPr lang="it-IT" sz="800" b="1" dirty="0" smtClean="0"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Genoa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membrana </a:t>
            </a:r>
            <a:r>
              <a:rPr lang="it-IT" sz="800" b="1" dirty="0" err="1">
                <a:latin typeface="Gotham Book" charset="0"/>
                <a:ea typeface="Gotham Book" charset="0"/>
                <a:cs typeface="Gotham Book" charset="0"/>
              </a:rPr>
              <a:t>tecnora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err="1">
                <a:latin typeface="Gotham Book" charset="0"/>
                <a:ea typeface="Gotham Book" charset="0"/>
                <a:cs typeface="Gotham Book" charset="0"/>
              </a:rPr>
              <a:t>taftato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 140% Murphy&amp;Nye anno 2014/2015 </a:t>
            </a:r>
            <a:endParaRPr lang="it-IT" sz="800" b="1" dirty="0" smtClean="0"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Gennaker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con calza</a:t>
            </a:r>
          </a:p>
          <a:p>
            <a:pPr marL="171450" indent="-171450">
              <a:buFont typeface="Arial" charset="0"/>
              <a:buChar char="•"/>
            </a:pPr>
            <a:endParaRPr lang="it-IT" sz="700" b="1" dirty="0">
              <a:latin typeface="Gotham Book" charset="0"/>
              <a:ea typeface="Gotham Book" charset="0"/>
              <a:cs typeface="Gotham Book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700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>
              <a:buFont typeface="Arial" charset="0"/>
              <a:buChar char="•"/>
            </a:pPr>
            <a:endParaRPr lang="it-IT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94968" y="10201279"/>
            <a:ext cx="6177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 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Cantiere Del Pardo SPA – Via F.lli Lumiere 34 – 47122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Forli’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-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Italy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         </a:t>
            </a:r>
          </a:p>
          <a:p>
            <a:pPr algn="ctr"/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Tel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: +39 0543 782404 - email: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info@cantieredelpardo.com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- </a:t>
            </a:r>
            <a:r>
              <a:rPr lang="it-IT" sz="800" b="1">
                <a:solidFill>
                  <a:schemeClr val="accent3">
                    <a:lumMod val="7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www.grandsoleil.net</a:t>
            </a:r>
            <a:endParaRPr lang="it-IT" sz="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21874" y="330678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Motore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731724" y="3067195"/>
            <a:ext cx="11735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DISPOSIZIONE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21873" y="4499506"/>
            <a:ext cx="2160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INTERNI E COMFORT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21873" y="5790254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STRUMENTI E ELETTRONICA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21873" y="7069137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ACCESSORI E SICUREZZA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21873" y="8377187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ESTERNI E ARMO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5396514" y="838572"/>
            <a:ext cx="1635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CANTIERE DEL PARDO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5396513" y="1013070"/>
            <a:ext cx="20071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2003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5403308" y="1201192"/>
            <a:ext cx="18598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Massimo Paperini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5396514" y="1371344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11,99 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5396514" y="154672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3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,76 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5396514" y="1723868"/>
            <a:ext cx="16937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2,15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5396513" y="1897398"/>
            <a:ext cx="21631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6</a:t>
            </a:r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.800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Kg  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5396514" y="2079693"/>
            <a:ext cx="21631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Mq 88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3" name="CasellaDiTesto 52"/>
          <p:cNvSpPr txBox="1"/>
          <p:nvPr/>
        </p:nvSpPr>
        <p:spPr>
          <a:xfrm>
            <a:off x="5396514" y="2254748"/>
            <a:ext cx="17967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ITALIANA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5396513" y="2432091"/>
            <a:ext cx="13671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PORTO DI ROMA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1228532" y="3523470"/>
            <a:ext cx="1346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40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HP 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228532" y="3730313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2300 </a:t>
            </a:r>
            <a:r>
              <a:rPr lang="it-IT" sz="800" b="1" dirty="0" err="1">
                <a:latin typeface="Gotham Book" charset="0"/>
                <a:ea typeface="Gotham Book" charset="0"/>
                <a:cs typeface="Gotham Book" charset="0"/>
              </a:rPr>
              <a:t>ca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.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1233949" y="3955282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S-Drive</a:t>
            </a:r>
          </a:p>
        </p:txBody>
      </p:sp>
      <p:sp>
        <p:nvSpPr>
          <p:cNvPr id="59" name="CasellaDiTesto 58"/>
          <p:cNvSpPr txBox="1"/>
          <p:nvPr/>
        </p:nvSpPr>
        <p:spPr>
          <a:xfrm>
            <a:off x="1228532" y="4155774"/>
            <a:ext cx="18168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Max </a:t>
            </a:r>
            <a:r>
              <a:rPr lang="it-IT" sz="800" b="1" dirty="0" err="1" smtClean="0">
                <a:latin typeface="Gotham Book" charset="0"/>
                <a:ea typeface="Gotham Book" charset="0"/>
                <a:cs typeface="Gotham Book" charset="0"/>
              </a:rPr>
              <a:t>prop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3 pale 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orientabili</a:t>
            </a:r>
            <a:endParaRPr lang="it-IT" sz="800" b="1" dirty="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235965" y="3306787"/>
            <a:ext cx="13864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b="1" dirty="0">
                <a:latin typeface="Gotham Book" charset="0"/>
                <a:ea typeface="Gotham Book" charset="0"/>
                <a:cs typeface="Gotham Book" charset="0"/>
              </a:rPr>
              <a:t>Yanmar </a:t>
            </a:r>
            <a:r>
              <a:rPr lang="sv-SE" sz="800" b="1" dirty="0" smtClean="0">
                <a:latin typeface="Gotham Book" charset="0"/>
                <a:ea typeface="Gotham Book" charset="0"/>
                <a:cs typeface="Gotham Book" charset="0"/>
              </a:rPr>
              <a:t>3JH3EC</a:t>
            </a:r>
            <a:endParaRPr lang="it-IT" sz="800" b="1" dirty="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905285" y="3307026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2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3901923" y="3522470"/>
            <a:ext cx="1613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4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+ 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2 </a:t>
            </a:r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in quadrato 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3905285" y="3739838"/>
            <a:ext cx="1318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2 (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1 + doccia separata)</a:t>
            </a:r>
            <a:endParaRPr lang="it-IT" sz="800" b="1" dirty="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3912943" y="3944395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/</a:t>
            </a:r>
            <a:r>
              <a:rPr lang="it-IT" sz="800" b="1" dirty="0" smtClean="0">
                <a:latin typeface="Gotham Book" charset="0"/>
                <a:ea typeface="Gotham Book" charset="0"/>
                <a:cs typeface="Gotham Book" charset="0"/>
              </a:rPr>
              <a:t> </a:t>
            </a:r>
            <a:endParaRPr lang="it-IT" sz="800" b="1" dirty="0"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3888922" y="4131853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latin typeface="Gotham Book" charset="0"/>
                <a:ea typeface="Gotham Book" charset="0"/>
                <a:cs typeface="Gotham Book" charset="0"/>
              </a:rPr>
              <a:t>/</a:t>
            </a:r>
          </a:p>
        </p:txBody>
      </p:sp>
      <p:sp>
        <p:nvSpPr>
          <p:cNvPr id="67" name="CasellaDiTesto 66"/>
          <p:cNvSpPr txBox="1"/>
          <p:nvPr/>
        </p:nvSpPr>
        <p:spPr>
          <a:xfrm>
            <a:off x="5317902" y="3207610"/>
            <a:ext cx="2093946" cy="420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>
                <a:latin typeface="Gotham Book" charset="0"/>
                <a:ea typeface="Gotham Book" charset="0"/>
                <a:cs typeface="Gotham Book" charset="0"/>
              </a:rPr>
              <a:t>PRESENTAZIONE :</a:t>
            </a:r>
          </a:p>
          <a:p>
            <a:endParaRPr lang="it-IT" sz="105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800" dirty="0" smtClean="0"/>
              <a:t>Il </a:t>
            </a:r>
            <a:r>
              <a:rPr lang="it-IT" sz="800" dirty="0" err="1" smtClean="0"/>
              <a:t>Grand</a:t>
            </a:r>
            <a:r>
              <a:rPr lang="it-IT" sz="800" dirty="0" smtClean="0"/>
              <a:t> Soleil 40 </a:t>
            </a:r>
            <a:r>
              <a:rPr lang="it-IT" sz="800" dirty="0" err="1" smtClean="0"/>
              <a:t>Duck</a:t>
            </a:r>
            <a:r>
              <a:rPr lang="it-IT" sz="800" dirty="0" smtClean="0"/>
              <a:t> Design è uno dei grandi classici di casa Del Pardo, forse il miglior progetto di Massimo Paperini,  che coniuga ottime qualità sportive al comfort e alla eleganza degli interni, costituendo pertanto un compromesso di difficile imitazione fra le doti di velocità e comodità in crociera. </a:t>
            </a:r>
          </a:p>
          <a:p>
            <a:endParaRPr lang="it-IT" sz="800" dirty="0"/>
          </a:p>
          <a:p>
            <a:r>
              <a:rPr lang="it-IT" sz="800" dirty="0" smtClean="0"/>
              <a:t>«Merope» </a:t>
            </a:r>
            <a:r>
              <a:rPr lang="it-IT" sz="800" dirty="0" err="1"/>
              <a:t>e’</a:t>
            </a:r>
            <a:r>
              <a:rPr lang="it-IT" sz="800" dirty="0"/>
              <a:t> </a:t>
            </a:r>
            <a:r>
              <a:rPr lang="it-IT" sz="800" dirty="0" smtClean="0"/>
              <a:t>una barca armatoriale, ben attrezzata e manutenuta con amore dal suo proprietario, che la ha costantemente seguita. L’allestimento a 2 cabine e 2 bagni (di cui quello poppiero con wc elettrico e locale doccia separato) ne fa un oggetto assai comodo da godere per due coppie, la dinette trasformabile ne consente l’uso anche in equipaggio più numeroso.</a:t>
            </a:r>
          </a:p>
          <a:p>
            <a:endParaRPr lang="it-IT" sz="80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800" dirty="0" smtClean="0">
                <a:latin typeface="Gotham Book" charset="0"/>
                <a:ea typeface="Gotham Book" charset="0"/>
                <a:cs typeface="Gotham Book" charset="0"/>
              </a:rPr>
              <a:t>Le condizioni sono più che buone, la barca è decisamente interessante. Pronta a navigare.</a:t>
            </a:r>
          </a:p>
          <a:p>
            <a:endParaRPr lang="it-IT" sz="1050" dirty="0"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1000" b="1" dirty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Il servizio fotografico allegato </a:t>
            </a:r>
            <a:r>
              <a:rPr lang="it-IT" sz="1000" b="1" dirty="0" err="1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e’</a:t>
            </a:r>
            <a:r>
              <a:rPr lang="it-IT" sz="1000" b="1" dirty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 stato realizzato </a:t>
            </a:r>
            <a:r>
              <a:rPr lang="it-IT" sz="1000" b="1" dirty="0" smtClean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a Porto di Roma </a:t>
            </a:r>
            <a:r>
              <a:rPr lang="it-IT" sz="1000" b="1" dirty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il </a:t>
            </a:r>
            <a:r>
              <a:rPr lang="it-IT" sz="1000" b="1" dirty="0" smtClean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1’ Agosto </a:t>
            </a:r>
            <a:r>
              <a:rPr lang="it-IT" sz="1000" b="1" dirty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2018</a:t>
            </a:r>
            <a:endParaRPr lang="it-IT" sz="1000" dirty="0">
              <a:solidFill>
                <a:schemeClr val="tx2"/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endParaRPr lang="it-IT" sz="1000" dirty="0">
              <a:solidFill>
                <a:schemeClr val="tx2"/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1000" b="1" dirty="0" smtClean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IMBARCAZIONE </a:t>
            </a:r>
            <a:r>
              <a:rPr lang="it-IT" sz="1000" b="1" dirty="0">
                <a:solidFill>
                  <a:schemeClr val="bg2">
                    <a:lumMod val="2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GESTITA CON MANDATO IN ESCLUSIVA.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387078" y="2800189"/>
            <a:ext cx="96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bg1"/>
                </a:solidFill>
                <a:latin typeface="Gotham Book" charset="0"/>
                <a:ea typeface="Gotham Book" charset="0"/>
                <a:cs typeface="Gotham Book" charset="0"/>
              </a:rPr>
              <a:t>SCAD. RINA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397193" y="2615978"/>
            <a:ext cx="21624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95.000 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€ 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5893205" y="9383344"/>
            <a:ext cx="1713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Filippo Martini</a:t>
            </a:r>
          </a:p>
          <a:p>
            <a:r>
              <a:rPr lang="it-IT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+39 392 4909184</a:t>
            </a:r>
          </a:p>
          <a:p>
            <a:r>
              <a:rPr lang="it-IT" sz="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pierservicebroker@gmail.com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413176" y="2806220"/>
            <a:ext cx="15281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2021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5382872" y="7575505"/>
            <a:ext cx="17899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900" b="1" dirty="0">
              <a:solidFill>
                <a:schemeClr val="tx1">
                  <a:lumMod val="50000"/>
                  <a:lumOff val="50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Via F.lli Lumiere 34</a:t>
            </a:r>
          </a:p>
          <a:p>
            <a:r>
              <a:rPr lang="it-IT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47122 </a:t>
            </a:r>
            <a:r>
              <a:rPr lang="it-IT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Forli’</a:t>
            </a:r>
            <a:endParaRPr lang="it-IT" sz="900" b="1" dirty="0">
              <a:solidFill>
                <a:schemeClr val="tx1">
                  <a:lumMod val="50000"/>
                  <a:lumOff val="50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  <a:p>
            <a:r>
              <a:rPr lang="it-IT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+39 0543 782404</a:t>
            </a:r>
          </a:p>
          <a:p>
            <a:r>
              <a:rPr lang="it-IT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otham Book" charset="0"/>
                <a:ea typeface="Gotham Book" charset="0"/>
                <a:cs typeface="Gotham Book" charset="0"/>
              </a:rPr>
              <a:t>info@cantieredelpardo.com</a:t>
            </a:r>
            <a:endParaRPr lang="it-IT" sz="900" b="1" dirty="0">
              <a:solidFill>
                <a:schemeClr val="tx1">
                  <a:lumMod val="50000"/>
                  <a:lumOff val="50000"/>
                </a:schemeClr>
              </a:solidFill>
              <a:latin typeface="Gotham Book" charset="0"/>
              <a:ea typeface="Gotham Book" charset="0"/>
              <a:cs typeface="Gotham Book" charset="0"/>
            </a:endParaRPr>
          </a:p>
        </p:txBody>
      </p:sp>
      <p:pic>
        <p:nvPicPr>
          <p:cNvPr id="69" name="Picture 2" descr="C:\Users\mbach\Desktop\roby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5517" y="121621"/>
            <a:ext cx="3105642" cy="626240"/>
          </a:xfrm>
          <a:prstGeom prst="rect">
            <a:avLst/>
          </a:prstGeom>
          <a:noFill/>
        </p:spPr>
      </p:pic>
      <p:pic>
        <p:nvPicPr>
          <p:cNvPr id="71" name="Immagine 70">
            <a:extLst>
              <a:ext uri="{FF2B5EF4-FFF2-40B4-BE49-F238E27FC236}">
                <a16:creationId xmlns:a16="http://schemas.microsoft.com/office/drawing/2014/main" id="{CF804F5E-7817-FC48-B39F-33D612FBFA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54" y="134751"/>
            <a:ext cx="3077901" cy="554022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FAF7F9CF-7167-7A48-B59E-6307FE1CA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334" y="7397845"/>
            <a:ext cx="1833981" cy="330117"/>
          </a:xfrm>
          <a:prstGeom prst="rect">
            <a:avLst/>
          </a:prstGeom>
        </p:spPr>
      </p:pic>
      <p:pic>
        <p:nvPicPr>
          <p:cNvPr id="72" name="Immagine 7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641" y="9219516"/>
            <a:ext cx="501082" cy="640226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04" y="867519"/>
            <a:ext cx="4138387" cy="211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9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578</Words>
  <Application>Microsoft Office PowerPoint</Application>
  <PresentationFormat>Personalizzato</PresentationFormat>
  <Paragraphs>124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</vt:lpstr>
      <vt:lpstr>Gotham Book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user</cp:lastModifiedBy>
  <cp:revision>213</cp:revision>
  <cp:lastPrinted>2018-06-01T09:07:57Z</cp:lastPrinted>
  <dcterms:created xsi:type="dcterms:W3CDTF">2017-04-19T08:20:20Z</dcterms:created>
  <dcterms:modified xsi:type="dcterms:W3CDTF">2018-10-06T10:59:18Z</dcterms:modified>
</cp:coreProperties>
</file>