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36-2014-01.jpg" descr="36-2014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569" y="-460788"/>
            <a:ext cx="20551662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Rectangle"/>
          <p:cNvSpPr/>
          <p:nvPr/>
        </p:nvSpPr>
        <p:spPr>
          <a:xfrm>
            <a:off x="-56154" y="11501903"/>
            <a:ext cx="24801109" cy="17735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" name="AUSTIN PARKER 36"/>
          <p:cNvSpPr txBox="1">
            <a:spLocks noGrp="1"/>
          </p:cNvSpPr>
          <p:nvPr>
            <p:ph type="title"/>
          </p:nvPr>
        </p:nvSpPr>
        <p:spPr>
          <a:xfrm>
            <a:off x="1930400" y="10064553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 sz="9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27" name="36-2014-02.jpg" descr="36-2014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55" y="2893292"/>
            <a:ext cx="13564521" cy="9052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Schermata 2019-06-19 alle 11.13.51.png" descr="Schermata 2019-06-19 alle 11.13.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1247" y="2893292"/>
            <a:ext cx="9230642" cy="90528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1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33" name="36-2014-07.jpg" descr="36-2014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24" y="3520814"/>
            <a:ext cx="11684001" cy="779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36-2014-10.jpg" descr="36-2014-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4520" y="3520814"/>
            <a:ext cx="11684001" cy="779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39" name="36-2014-05.jpg" descr="36-2014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06" y="3520814"/>
            <a:ext cx="11684001" cy="779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36-2014-06.jpg" descr="36-2014-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7112" y="3520814"/>
            <a:ext cx="11684001" cy="7797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45" name="36-2014-08.jpg" descr="36-2014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33" y="3557379"/>
            <a:ext cx="11574425" cy="77246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36-2014-09.jpg" descr="36-2014-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9484" y="3557379"/>
            <a:ext cx="11574424" cy="7724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51" name="Schermata 2019-06-19 alle 11.16.42.png" descr="Schermata 2019-06-19 alle 11.16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180" y="2655282"/>
            <a:ext cx="9466483" cy="9528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Schermata 2019-06-19 alle 11.16.58.png" descr="Schermata 2019-06-19 alle 11.16.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9559" y="2655282"/>
            <a:ext cx="9886393" cy="9528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  <p:pic>
        <p:nvPicPr>
          <p:cNvPr id="157" name="Schermata 2019-06-19 alle 12.41.33.png" descr="Schermata 2019-06-19 alle 12.41.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3198" y="3072955"/>
            <a:ext cx="10592101" cy="8693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Schermata 2019-06-19 alle 12.41.42.png" descr="Schermata 2019-06-19 alle 12.41.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3072955"/>
            <a:ext cx="11215169" cy="86935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61" name="Table 1"/>
          <p:cNvGraphicFramePr/>
          <p:nvPr>
            <p:extLst>
              <p:ext uri="{D42A27DB-BD31-4B8C-83A1-F6EECF244321}">
                <p14:modId xmlns:p14="http://schemas.microsoft.com/office/powerpoint/2010/main" val="2777725967"/>
              </p:ext>
            </p:extLst>
          </p:nvPr>
        </p:nvGraphicFramePr>
        <p:xfrm>
          <a:off x="1988518" y="2617460"/>
          <a:ext cx="20406962" cy="9259800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10296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0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CANTIERE/MODELLO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MANUFACTURER/MODEL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AUSTIN PARKER 36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ANNO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YEAR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 dirty="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201</a:t>
                      </a:r>
                      <a:r>
                        <a:rPr lang="en-US" sz="4600" dirty="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 </a:t>
                      </a:r>
                      <a:endParaRPr sz="4600" dirty="0">
                        <a:solidFill>
                          <a:srgbClr val="5D5E5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LUNGHEZZA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LENGTH(LOA)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9,94 M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BAGLIO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BEAM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3,72 M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PESCAGGIO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DRAFT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0,97 M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DISLOCAMENTO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DISPLACEMENT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6500"/>
                        </a:lnSpc>
                        <a:spcBef>
                          <a:spcPts val="1200"/>
                        </a:spcBef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10700 KG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MOTORI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ENGINES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6500"/>
                        </a:lnSpc>
                        <a:spcBef>
                          <a:spcPts val="1200"/>
                        </a:spcBef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VOLVO PENTA D4 2x260HP EFB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7475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CARBURANTE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FUEL TYPE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 dirty="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DIESEL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2" name="AUSTIN PARKER 36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angle"/>
          <p:cNvSpPr/>
          <p:nvPr/>
        </p:nvSpPr>
        <p:spPr>
          <a:xfrm>
            <a:off x="-208554" y="12468076"/>
            <a:ext cx="24801109" cy="782901"/>
          </a:xfrm>
          <a:prstGeom prst="rect">
            <a:avLst/>
          </a:prstGeom>
          <a:solidFill>
            <a:srgbClr val="C4C7C9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66" name="Table 1-1"/>
          <p:cNvGraphicFramePr/>
          <p:nvPr>
            <p:extLst>
              <p:ext uri="{D42A27DB-BD31-4B8C-83A1-F6EECF244321}">
                <p14:modId xmlns:p14="http://schemas.microsoft.com/office/powerpoint/2010/main" val="574694028"/>
              </p:ext>
            </p:extLst>
          </p:nvPr>
        </p:nvGraphicFramePr>
        <p:xfrm>
          <a:off x="1988518" y="2228100"/>
          <a:ext cx="20406962" cy="9259796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10296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0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2828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ORE MOTO 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ENGINE HOURS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T w="12700">
                      <a:solidFill>
                        <a:srgbClr val="606060"/>
                      </a:solidFill>
                      <a:miter lim="400000"/>
                    </a:lnT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6500"/>
                        </a:lnSpc>
                        <a:spcBef>
                          <a:spcPts val="1200"/>
                        </a:spcBef>
                        <a:defRPr sz="1800"/>
                      </a:pPr>
                      <a:r>
                        <a:rPr lang="en-US" sz="4600" dirty="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590</a:t>
                      </a:r>
                      <a:endParaRPr sz="4600" dirty="0">
                        <a:solidFill>
                          <a:srgbClr val="5D5E5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606060"/>
                      </a:solidFill>
                      <a:miter lim="400000"/>
                    </a:lnT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SERBATOIO CARBURANTE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FUEL TANK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457200">
                        <a:lnSpc>
                          <a:spcPts val="6500"/>
                        </a:lnSpc>
                        <a:spcBef>
                          <a:spcPts val="1200"/>
                        </a:spcBef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769L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SERBATOIO D’ACQUA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WATER TANK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284L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rPr sz="3800"/>
                        <a:t>VELOCITÁ MASSIMA</a:t>
                      </a:r>
                      <a:r>
                        <a:t> 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MAX SPEED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35kn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38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VELOCITÁ DI CROCIERA 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CRUISING SPEED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28kn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40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MATERIALE DI COSTRUZIONE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CONSTRUCTION MATERIAL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VETRORESINA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2828">
                <a:tc>
                  <a:txBody>
                    <a:bodyPr/>
                    <a:lstStyle/>
                    <a:p>
                      <a:pPr algn="l">
                        <a:defRPr sz="460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CABINE</a:t>
                      </a:r>
                    </a:p>
                    <a:p>
                      <a:pPr algn="l">
                        <a:defRPr sz="2800" i="1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defRPr>
                      </a:pPr>
                      <a:r>
                        <a:t>CABINS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A6AAA9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800"/>
                      </a:pPr>
                      <a:r>
                        <a:rPr sz="4600" dirty="0">
                          <a:solidFill>
                            <a:srgbClr val="5D5E5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 CABINE/1 BAGNO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solidFill>
                        <a:srgbClr val="A6AAA9"/>
                      </a:solidFill>
                      <a:miter lim="400000"/>
                    </a:lnT>
                    <a:lnB w="12700">
                      <a:solidFill>
                        <a:srgbClr val="A6AAA9"/>
                      </a:solidFill>
                      <a:miter lim="400000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7" name="AUSTIN PARKER 36"/>
          <p:cNvSpPr txBox="1"/>
          <p:nvPr/>
        </p:nvSpPr>
        <p:spPr>
          <a:xfrm>
            <a:off x="3686902" y="11822360"/>
            <a:ext cx="17010196" cy="2074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AUSTIN PARKER 36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"/>
          <p:cNvSpPr txBox="1"/>
          <p:nvPr/>
        </p:nvSpPr>
        <p:spPr>
          <a:xfrm>
            <a:off x="1778000" y="10535426"/>
            <a:ext cx="20828000" cy="46482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 sz="4600">
                <a:solidFill>
                  <a:srgbClr val="5D5E5D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75" name="Text"/>
          <p:cNvSpPr txBox="1"/>
          <p:nvPr/>
        </p:nvSpPr>
        <p:spPr>
          <a:xfrm>
            <a:off x="9737202" y="6434666"/>
            <a:ext cx="127001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6600"/>
              </a:lnSpc>
              <a:spcBef>
                <a:spcPts val="1200"/>
              </a:spcBef>
              <a:defRPr sz="4000">
                <a:solidFill>
                  <a:srgbClr val="53585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6" name="Text"/>
          <p:cNvSpPr txBox="1"/>
          <p:nvPr/>
        </p:nvSpPr>
        <p:spPr>
          <a:xfrm>
            <a:off x="9737202" y="6434666"/>
            <a:ext cx="127001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6600"/>
              </a:lnSpc>
              <a:spcBef>
                <a:spcPts val="1200"/>
              </a:spcBef>
              <a:defRPr sz="4000">
                <a:solidFill>
                  <a:srgbClr val="53585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7" name="CUSCINERIA ESTERNA NUOVA 2020…"/>
          <p:cNvSpPr txBox="1"/>
          <p:nvPr/>
        </p:nvSpPr>
        <p:spPr>
          <a:xfrm>
            <a:off x="9483752" y="1821825"/>
            <a:ext cx="5958362" cy="1123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CUSCINERIA ESTERNA NUOVA 2020 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Radar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GPS </a:t>
            </a:r>
            <a:r>
              <a:rPr dirty="0" err="1"/>
              <a:t>Raymarine</a:t>
            </a:r>
            <a:endParaRPr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Plotter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Autopilota</a:t>
            </a:r>
            <a:r>
              <a:rPr dirty="0"/>
              <a:t> </a:t>
            </a:r>
            <a:r>
              <a:rPr dirty="0" err="1"/>
              <a:t>Raymarine</a:t>
            </a:r>
            <a:r>
              <a:rPr dirty="0"/>
              <a:t> (Autopilot)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VHF </a:t>
            </a:r>
            <a:r>
              <a:rPr dirty="0" err="1"/>
              <a:t>Raymarine</a:t>
            </a:r>
            <a:endParaRPr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Bussola</a:t>
            </a:r>
            <a:r>
              <a:rPr dirty="0"/>
              <a:t> (Compass)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Radio 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TV Led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Strumenti</a:t>
            </a:r>
            <a:r>
              <a:rPr dirty="0"/>
              <a:t> </a:t>
            </a:r>
            <a:r>
              <a:rPr dirty="0" err="1"/>
              <a:t>Motori</a:t>
            </a:r>
            <a:r>
              <a:rPr dirty="0"/>
              <a:t> (Engine Instruments)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Carica</a:t>
            </a:r>
            <a:r>
              <a:rPr dirty="0"/>
              <a:t> batterie (Battery Charger)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Forno</a:t>
            </a:r>
            <a:r>
              <a:rPr dirty="0"/>
              <a:t> </a:t>
            </a:r>
            <a:r>
              <a:rPr dirty="0" err="1"/>
              <a:t>Microonde</a:t>
            </a:r>
            <a:r>
              <a:rPr dirty="0"/>
              <a:t> (Microwave)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Aria </a:t>
            </a:r>
            <a:r>
              <a:rPr dirty="0" err="1"/>
              <a:t>condizionata</a:t>
            </a:r>
            <a:r>
              <a:rPr dirty="0"/>
              <a:t> (Air conditioning)</a:t>
            </a:r>
            <a:endParaRPr lang="en-US"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 err="1"/>
              <a:t>Generatore</a:t>
            </a:r>
            <a:r>
              <a:rPr lang="en-US" dirty="0"/>
              <a:t> </a:t>
            </a:r>
            <a:endParaRPr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Acqua</a:t>
            </a:r>
            <a:r>
              <a:rPr dirty="0"/>
              <a:t> </a:t>
            </a:r>
            <a:r>
              <a:rPr dirty="0" err="1"/>
              <a:t>calda</a:t>
            </a:r>
            <a:r>
              <a:rPr dirty="0"/>
              <a:t> (Hot water)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WC </a:t>
            </a:r>
            <a:r>
              <a:rPr dirty="0" err="1"/>
              <a:t>elettrico</a:t>
            </a:r>
            <a:endParaRPr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Passerella</a:t>
            </a:r>
            <a:r>
              <a:rPr dirty="0"/>
              <a:t> </a:t>
            </a:r>
            <a:r>
              <a:rPr dirty="0" err="1"/>
              <a:t>idraulica</a:t>
            </a:r>
            <a:r>
              <a:rPr dirty="0"/>
              <a:t> (Hydraulic Gangway)</a:t>
            </a:r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Elica</a:t>
            </a:r>
            <a:r>
              <a:rPr dirty="0"/>
              <a:t> di </a:t>
            </a:r>
            <a:r>
              <a:rPr dirty="0" err="1"/>
              <a:t>prua</a:t>
            </a:r>
            <a:r>
              <a:rPr dirty="0"/>
              <a:t> (Bow Thruster)</a:t>
            </a:r>
            <a:endParaRPr lang="en-US" dirty="0"/>
          </a:p>
          <a:p>
            <a:pPr defTabSz="457200">
              <a:lnSpc>
                <a:spcPts val="4600"/>
              </a:lnSpc>
              <a:defRPr sz="2500">
                <a:solidFill>
                  <a:srgbClr val="3434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dirty="0"/>
              <a:t>Bimini </a:t>
            </a:r>
            <a:r>
              <a:rPr lang="en-US" dirty="0" err="1"/>
              <a:t>pozzetto</a:t>
            </a:r>
            <a:endParaRPr lang="en-US" sz="12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9" name="INFORMAZIONI…"/>
          <p:cNvSpPr txBox="1"/>
          <p:nvPr/>
        </p:nvSpPr>
        <p:spPr>
          <a:xfrm>
            <a:off x="10652406" y="332806"/>
            <a:ext cx="3559852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6200"/>
              </a:lnSpc>
              <a:spcBef>
                <a:spcPts val="1200"/>
              </a:spcBef>
              <a:defRPr sz="37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INFORMAZIONI</a:t>
            </a:r>
          </a:p>
          <a:p>
            <a:pPr algn="l" defTabSz="457200">
              <a:lnSpc>
                <a:spcPts val="5200"/>
              </a:lnSpc>
              <a:spcBef>
                <a:spcPts val="1200"/>
              </a:spcBef>
              <a:defRPr sz="2900" b="1" i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INFORMATION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Custom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Century Gothic</vt:lpstr>
      <vt:lpstr>Helvetica</vt:lpstr>
      <vt:lpstr>Helvetica Light</vt:lpstr>
      <vt:lpstr>Helvetica Neue</vt:lpstr>
      <vt:lpstr>Times Roman</vt:lpstr>
      <vt:lpstr>White</vt:lpstr>
      <vt:lpstr>AUSTIN PARKER 36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Filippo Castelli</cp:lastModifiedBy>
  <cp:revision>1</cp:revision>
  <dcterms:modified xsi:type="dcterms:W3CDTF">2024-09-15T08:54:45Z</dcterms:modified>
</cp:coreProperties>
</file>